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embeddedFontLst>
    <p:embeddedFont>
      <p:font typeface="Montserrat"/>
      <p:regular r:id="rId17"/>
      <p:bold r:id="rId18"/>
      <p:italic r:id="rId19"/>
      <p:boldItalic r:id="rId20"/>
    </p:embeddedFont>
    <p:embeddedFont>
      <p:font typeface="Lato"/>
      <p:regular r:id="rId21"/>
      <p:bold r:id="rId22"/>
      <p:italic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boldItalic.fntdata"/><Relationship Id="rId11" Type="http://schemas.openxmlformats.org/officeDocument/2006/relationships/slide" Target="slides/slide6.xml"/><Relationship Id="rId22" Type="http://schemas.openxmlformats.org/officeDocument/2006/relationships/font" Target="fonts/Lato-bold.fntdata"/><Relationship Id="rId10" Type="http://schemas.openxmlformats.org/officeDocument/2006/relationships/slide" Target="slides/slide5.xml"/><Relationship Id="rId21" Type="http://schemas.openxmlformats.org/officeDocument/2006/relationships/font" Target="fonts/Lato-regular.fntdata"/><Relationship Id="rId13" Type="http://schemas.openxmlformats.org/officeDocument/2006/relationships/slide" Target="slides/slide8.xml"/><Relationship Id="rId24" Type="http://schemas.openxmlformats.org/officeDocument/2006/relationships/font" Target="fonts/Lato-boldItalic.fntdata"/><Relationship Id="rId12" Type="http://schemas.openxmlformats.org/officeDocument/2006/relationships/slide" Target="slides/slide7.xml"/><Relationship Id="rId23" Type="http://schemas.openxmlformats.org/officeDocument/2006/relationships/font" Target="fonts/Lato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Montserrat-regular.fntdata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Montserrat-italic.fntdata"/><Relationship Id="rId6" Type="http://schemas.openxmlformats.org/officeDocument/2006/relationships/slide" Target="slides/slide1.xml"/><Relationship Id="rId18" Type="http://schemas.openxmlformats.org/officeDocument/2006/relationships/font" Target="fonts/Montserrat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d406cbf997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d406cbf997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d406cbf997_1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d406cbf997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cc0afb441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cc0afb441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d0fbbd6db7_1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d0fbbd6db7_1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d0e703077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d0e703077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d0e703077c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d0e703077c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d406cbf997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d406cbf997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d406cbf997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d406cbf997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d406cbf997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d406cbf997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cd088ab7d4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cd088ab7d4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rgbClr val="38761D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9.png"/><Relationship Id="rId5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hyperlink" Target="http://drive.google.com/file/d/1STYc4kcKSyjKVkEd4S_3040P8SGf4wR0/view" TargetMode="External"/><Relationship Id="rId4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type="ctrTitle"/>
          </p:nvPr>
        </p:nvSpPr>
        <p:spPr>
          <a:xfrm>
            <a:off x="2779300" y="383475"/>
            <a:ext cx="5742600" cy="98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Compact Green, LLC.</a:t>
            </a:r>
            <a:endParaRPr b="1"/>
          </a:p>
        </p:txBody>
      </p:sp>
      <p:sp>
        <p:nvSpPr>
          <p:cNvPr id="135" name="Google Shape;135;p13"/>
          <p:cNvSpPr txBox="1"/>
          <p:nvPr>
            <p:ph idx="1" type="subTitle"/>
          </p:nvPr>
        </p:nvSpPr>
        <p:spPr>
          <a:xfrm>
            <a:off x="661775" y="2936575"/>
            <a:ext cx="3189000" cy="171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84"/>
              <a:t>Katherine Perry           </a:t>
            </a:r>
            <a:endParaRPr sz="1984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84"/>
              <a:t>Brandon Young</a:t>
            </a:r>
            <a:endParaRPr sz="1984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84"/>
              <a:t>Dang Nguyen    </a:t>
            </a:r>
            <a:r>
              <a:rPr lang="en" sz="1984"/>
              <a:t>             </a:t>
            </a:r>
            <a:endParaRPr sz="1984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84"/>
              <a:t>Muhib Mahmud</a:t>
            </a:r>
            <a:endParaRPr sz="1984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84"/>
              <a:t>Aqib  Mahmud</a:t>
            </a:r>
            <a:r>
              <a:rPr lang="en" sz="1984"/>
              <a:t>  </a:t>
            </a:r>
            <a:r>
              <a:rPr lang="en"/>
              <a:t>       </a:t>
            </a:r>
            <a:endParaRPr/>
          </a:p>
        </p:txBody>
      </p:sp>
      <p:pic>
        <p:nvPicPr>
          <p:cNvPr id="136" name="Google Shape;136;p13"/>
          <p:cNvPicPr preferRelativeResize="0"/>
          <p:nvPr/>
        </p:nvPicPr>
        <p:blipFill rotWithShape="1">
          <a:blip r:embed="rId3">
            <a:alphaModFix/>
          </a:blip>
          <a:srcRect b="0" l="4759" r="4750" t="0"/>
          <a:stretch/>
        </p:blipFill>
        <p:spPr>
          <a:xfrm>
            <a:off x="4572000" y="1503583"/>
            <a:ext cx="3510802" cy="33651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2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03" name="Google Shape;203;p22"/>
          <p:cNvPicPr preferRelativeResize="0"/>
          <p:nvPr/>
        </p:nvPicPr>
        <p:blipFill rotWithShape="1">
          <a:blip r:embed="rId3">
            <a:alphaModFix/>
          </a:blip>
          <a:srcRect b="4237" l="0" r="0" t="4237"/>
          <a:stretch/>
        </p:blipFill>
        <p:spPr>
          <a:xfrm>
            <a:off x="1237850" y="710175"/>
            <a:ext cx="7334052" cy="4136126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22"/>
          <p:cNvSpPr txBox="1"/>
          <p:nvPr/>
        </p:nvSpPr>
        <p:spPr>
          <a:xfrm>
            <a:off x="1620175" y="90025"/>
            <a:ext cx="30990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System Block Diagram</a:t>
            </a:r>
            <a:endParaRPr sz="21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3"/>
          <p:cNvSpPr txBox="1"/>
          <p:nvPr>
            <p:ph type="title"/>
          </p:nvPr>
        </p:nvSpPr>
        <p:spPr>
          <a:xfrm>
            <a:off x="1133625" y="33072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Big Belly on E. Main Street</a:t>
            </a:r>
            <a:endParaRPr/>
          </a:p>
        </p:txBody>
      </p:sp>
      <p:sp>
        <p:nvSpPr>
          <p:cNvPr id="210" name="Google Shape;210;p23"/>
          <p:cNvSpPr txBox="1"/>
          <p:nvPr>
            <p:ph idx="1" type="body"/>
          </p:nvPr>
        </p:nvSpPr>
        <p:spPr>
          <a:xfrm>
            <a:off x="1052550" y="106330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Each mini trash can represents two Big Belly Smart Compactors</a:t>
            </a:r>
            <a:endParaRPr/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There are 44 Big Belly Compactors on E. Main Street in total along a ¾ of a mile distance (two icons are not present)</a:t>
            </a:r>
            <a:endParaRPr/>
          </a:p>
        </p:txBody>
      </p:sp>
      <p:pic>
        <p:nvPicPr>
          <p:cNvPr id="211" name="Google Shape;211;p23"/>
          <p:cNvPicPr preferRelativeResize="0"/>
          <p:nvPr/>
        </p:nvPicPr>
        <p:blipFill rotWithShape="1">
          <a:blip r:embed="rId3">
            <a:alphaModFix/>
          </a:blip>
          <a:srcRect b="2037" l="412" r="1433" t="2295"/>
          <a:stretch/>
        </p:blipFill>
        <p:spPr>
          <a:xfrm>
            <a:off x="185000" y="2292550"/>
            <a:ext cx="8773999" cy="2285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4"/>
          <p:cNvSpPr txBox="1"/>
          <p:nvPr>
            <p:ph type="title"/>
          </p:nvPr>
        </p:nvSpPr>
        <p:spPr>
          <a:xfrm>
            <a:off x="1052550" y="68622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Regular Old Trash Can</a:t>
            </a:r>
            <a:endParaRPr/>
          </a:p>
        </p:txBody>
      </p:sp>
      <p:sp>
        <p:nvSpPr>
          <p:cNvPr id="142" name="Google Shape;142;p14"/>
          <p:cNvSpPr txBox="1"/>
          <p:nvPr>
            <p:ph idx="1" type="body"/>
          </p:nvPr>
        </p:nvSpPr>
        <p:spPr>
          <a:xfrm>
            <a:off x="427275" y="1727275"/>
            <a:ext cx="5009700" cy="332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5600"/>
              <a:t>Consumer Complaints:</a:t>
            </a:r>
            <a:endParaRPr sz="5600"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5600"/>
              <a:t>Attracts</a:t>
            </a:r>
            <a:r>
              <a:rPr lang="en" sz="5600"/>
              <a:t> </a:t>
            </a:r>
            <a:r>
              <a:rPr lang="en" sz="5600"/>
              <a:t>bugs</a:t>
            </a:r>
            <a:endParaRPr sz="5600"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5600"/>
              <a:t>Lingering smells</a:t>
            </a:r>
            <a:endParaRPr sz="5600"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5600"/>
              <a:t>No way of communicating </a:t>
            </a:r>
            <a:r>
              <a:rPr lang="en" sz="5600"/>
              <a:t>whether</a:t>
            </a:r>
            <a:r>
              <a:rPr lang="en" sz="5600"/>
              <a:t> or not it is full</a:t>
            </a:r>
            <a:endParaRPr sz="56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5600"/>
              <a:t>City C</a:t>
            </a:r>
            <a:r>
              <a:rPr lang="en" sz="5600"/>
              <a:t>omplaints</a:t>
            </a:r>
            <a:r>
              <a:rPr lang="en" sz="5600"/>
              <a:t>:</a:t>
            </a:r>
            <a:endParaRPr sz="5600"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5600"/>
              <a:t>Cost cities an extra million dollars a year </a:t>
            </a:r>
            <a:endParaRPr sz="5600"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5600"/>
              <a:t>Time wasted by either empty trash cans or overflowing trash cans</a:t>
            </a:r>
            <a:endParaRPr sz="56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5600"/>
              <a:t>Environmental I</a:t>
            </a:r>
            <a:r>
              <a:rPr lang="en" sz="5600"/>
              <a:t>ssues:</a:t>
            </a:r>
            <a:endParaRPr sz="5600"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5600"/>
              <a:t>Increased emissions</a:t>
            </a:r>
            <a:endParaRPr sz="5600"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5600"/>
              <a:t>Increased </a:t>
            </a:r>
            <a:r>
              <a:rPr lang="en" sz="5600"/>
              <a:t>pollution </a:t>
            </a:r>
            <a:endParaRPr sz="5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13716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descr="Dyker Heights Officials Urge City to Solve Trash Problems - The Brooklyn  Home Reporter" id="143" name="Google Shape;14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06850" y="1600325"/>
            <a:ext cx="3456725" cy="254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5"/>
          <p:cNvSpPr txBox="1"/>
          <p:nvPr>
            <p:ph type="title"/>
          </p:nvPr>
        </p:nvSpPr>
        <p:spPr>
          <a:xfrm>
            <a:off x="1435025" y="58527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Competitors</a:t>
            </a:r>
            <a:endParaRPr/>
          </a:p>
        </p:txBody>
      </p:sp>
      <p:sp>
        <p:nvSpPr>
          <p:cNvPr id="149" name="Google Shape;149;p15"/>
          <p:cNvSpPr txBox="1"/>
          <p:nvPr>
            <p:ph idx="1" type="body"/>
          </p:nvPr>
        </p:nvSpPr>
        <p:spPr>
          <a:xfrm>
            <a:off x="330150" y="1499375"/>
            <a:ext cx="5638500" cy="348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 u="sng"/>
              <a:t>Big Belly Smart Solutions for Cities</a:t>
            </a:r>
            <a:endParaRPr b="1" sz="1400" u="sng"/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Incorporation of revolutionized trash cans with “smart features”:</a:t>
            </a:r>
            <a:endParaRPr b="1" sz="1400" u="sng"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Providing sensor level trash indications </a:t>
            </a:r>
            <a:endParaRPr sz="1400"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Trash compaction</a:t>
            </a:r>
            <a:endParaRPr sz="1400"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Printed ads &amp; designs on the cans </a:t>
            </a:r>
            <a:endParaRPr sz="1400"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Handle on the opening to access trash bin</a:t>
            </a:r>
            <a:endParaRPr sz="1400"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Locking system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Plan for Improvements:</a:t>
            </a:r>
            <a:endParaRPr sz="1400"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Smoke detecting sensor</a:t>
            </a:r>
            <a:endParaRPr sz="1400"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IR proximity sensor</a:t>
            </a:r>
            <a:endParaRPr sz="1400"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Improved locking system</a:t>
            </a:r>
            <a:endParaRPr sz="1400"/>
          </a:p>
          <a:p>
            <a:pPr indent="0" lvl="0" marL="411480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/>
          </a:p>
        </p:txBody>
      </p:sp>
      <p:pic>
        <p:nvPicPr>
          <p:cNvPr id="150" name="Google Shape;15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68650" y="1624362"/>
            <a:ext cx="3004900" cy="241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6"/>
          <p:cNvSpPr txBox="1"/>
          <p:nvPr>
            <p:ph type="title"/>
          </p:nvPr>
        </p:nvSpPr>
        <p:spPr>
          <a:xfrm>
            <a:off x="1098375" y="56142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Take on the Problem </a:t>
            </a:r>
            <a:endParaRPr/>
          </a:p>
        </p:txBody>
      </p:sp>
      <p:sp>
        <p:nvSpPr>
          <p:cNvPr id="156" name="Google Shape;156;p16"/>
          <p:cNvSpPr txBox="1"/>
          <p:nvPr>
            <p:ph idx="1" type="body"/>
          </p:nvPr>
        </p:nvSpPr>
        <p:spPr>
          <a:xfrm>
            <a:off x="496475" y="1381025"/>
            <a:ext cx="4269300" cy="337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A solar powered trash can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IOT </a:t>
            </a:r>
            <a:r>
              <a:rPr lang="en" sz="1400"/>
              <a:t>compatibility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Sensors to sense trash level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IR proximity sensor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LCD Screen &amp; LED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RFID LOCK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No handles (Swing door)</a:t>
            </a:r>
            <a:endParaRPr sz="14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500"/>
          </a:p>
        </p:txBody>
      </p:sp>
      <p:pic>
        <p:nvPicPr>
          <p:cNvPr id="157" name="Google Shape;15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0300" y="1164850"/>
            <a:ext cx="1907356" cy="1462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300" y="2314163"/>
            <a:ext cx="3502350" cy="25730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07897" y="1164850"/>
            <a:ext cx="1794752" cy="12162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7"/>
          <p:cNvSpPr txBox="1"/>
          <p:nvPr>
            <p:ph idx="1" type="body"/>
          </p:nvPr>
        </p:nvSpPr>
        <p:spPr>
          <a:xfrm>
            <a:off x="474575" y="1590750"/>
            <a:ext cx="4668900" cy="351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Each trash can will share  its’ data to the cloud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Trash routes will be more effective and efficient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End goal: 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Less frustration among consumers 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Less time </a:t>
            </a:r>
            <a:r>
              <a:rPr lang="en" sz="1400"/>
              <a:t>consuming</a:t>
            </a:r>
            <a:r>
              <a:rPr lang="en" sz="1400"/>
              <a:t> Jobs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Lowers emissions of </a:t>
            </a:r>
            <a:r>
              <a:rPr lang="en" sz="1400"/>
              <a:t>garbage</a:t>
            </a:r>
            <a:r>
              <a:rPr lang="en" sz="1400"/>
              <a:t> trucks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Faster collection time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More funding for other city programs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9144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/>
          </a:p>
        </p:txBody>
      </p:sp>
      <p:pic>
        <p:nvPicPr>
          <p:cNvPr id="165" name="Google Shape;16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17775" y="931068"/>
            <a:ext cx="3520700" cy="20378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17775" y="3113718"/>
            <a:ext cx="3520698" cy="1757908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17"/>
          <p:cNvSpPr txBox="1"/>
          <p:nvPr/>
        </p:nvSpPr>
        <p:spPr>
          <a:xfrm>
            <a:off x="5719776" y="853125"/>
            <a:ext cx="2669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93C47D"/>
                </a:highlight>
                <a:latin typeface="Lato"/>
                <a:ea typeface="Lato"/>
                <a:cs typeface="Lato"/>
                <a:sym typeface="Lato"/>
              </a:rPr>
              <a:t>Before Data Collection:</a:t>
            </a:r>
            <a:endParaRPr>
              <a:highlight>
                <a:srgbClr val="93C47D"/>
              </a:highlight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8" name="Google Shape;168;p17"/>
          <p:cNvSpPr txBox="1"/>
          <p:nvPr/>
        </p:nvSpPr>
        <p:spPr>
          <a:xfrm>
            <a:off x="6223555" y="3035775"/>
            <a:ext cx="1980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93C47D"/>
                </a:highlight>
                <a:latin typeface="Lato"/>
                <a:ea typeface="Lato"/>
                <a:cs typeface="Lato"/>
                <a:sym typeface="Lato"/>
              </a:rPr>
              <a:t>After</a:t>
            </a:r>
            <a:r>
              <a:rPr lang="en">
                <a:highlight>
                  <a:srgbClr val="93C47D"/>
                </a:highlight>
                <a:latin typeface="Lato"/>
                <a:ea typeface="Lato"/>
                <a:cs typeface="Lato"/>
                <a:sym typeface="Lato"/>
              </a:rPr>
              <a:t> Data Collection:</a:t>
            </a:r>
            <a:endParaRPr>
              <a:highlight>
                <a:srgbClr val="93C47D"/>
              </a:highlight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9" name="Google Shape;169;p17"/>
          <p:cNvSpPr txBox="1"/>
          <p:nvPr>
            <p:ph type="title"/>
          </p:nvPr>
        </p:nvSpPr>
        <p:spPr>
          <a:xfrm>
            <a:off x="1037625" y="566625"/>
            <a:ext cx="41517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Collecting Data from Cloud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8"/>
          <p:cNvSpPr txBox="1"/>
          <p:nvPr>
            <p:ph type="title"/>
          </p:nvPr>
        </p:nvSpPr>
        <p:spPr>
          <a:xfrm>
            <a:off x="1237225" y="649800"/>
            <a:ext cx="6840300" cy="62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Cost structure, revenue model &amp; sales channel</a:t>
            </a:r>
            <a:endParaRPr/>
          </a:p>
        </p:txBody>
      </p:sp>
      <p:sp>
        <p:nvSpPr>
          <p:cNvPr id="175" name="Google Shape;175;p18"/>
          <p:cNvSpPr txBox="1"/>
          <p:nvPr>
            <p:ph idx="1" type="body"/>
          </p:nvPr>
        </p:nvSpPr>
        <p:spPr>
          <a:xfrm>
            <a:off x="693625" y="1494025"/>
            <a:ext cx="4165800" cy="353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          Product cost (per unit) :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Initial prototype cost: $220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Final product manufacturing cost: $800 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Current Bigbelly cost per unit: $4100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/>
              <a:t>          Other major cost (% of gross income) :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Marketing &amp; promotion: 3%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Storage, shipping: 7%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Operating expense : 50%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Other costs (variable): 5-12 %</a:t>
            </a:r>
            <a:endParaRPr sz="1400"/>
          </a:p>
          <a:p>
            <a:pPr indent="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76" name="Google Shape;176;p18"/>
          <p:cNvSpPr txBox="1"/>
          <p:nvPr/>
        </p:nvSpPr>
        <p:spPr>
          <a:xfrm>
            <a:off x="4700300" y="1494025"/>
            <a:ext cx="3808200" cy="38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    </a:t>
            </a: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Revenue Model:  Direct Sales 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Wholesale price point: $3000 - $3500 (depends on quantity)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Target gross profit: 70% (at least)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Target net profit margin: 20% (at least)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   Sales Channel: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Large city trash committees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Board of U.S commercial malls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School of district board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9"/>
          <p:cNvSpPr txBox="1"/>
          <p:nvPr>
            <p:ph type="title"/>
          </p:nvPr>
        </p:nvSpPr>
        <p:spPr>
          <a:xfrm>
            <a:off x="1313900" y="6321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we need from you?</a:t>
            </a:r>
            <a:endParaRPr/>
          </a:p>
        </p:txBody>
      </p:sp>
      <p:sp>
        <p:nvSpPr>
          <p:cNvPr id="182" name="Google Shape;182;p19"/>
          <p:cNvSpPr txBox="1"/>
          <p:nvPr>
            <p:ph idx="1" type="body"/>
          </p:nvPr>
        </p:nvSpPr>
        <p:spPr>
          <a:xfrm>
            <a:off x="492200" y="1367000"/>
            <a:ext cx="9078600" cy="601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Contacts to big city waste committees, and environmental / material science researchers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Advice on Upgrades </a:t>
            </a:r>
            <a:endParaRPr sz="1400"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Compactor</a:t>
            </a:r>
            <a:endParaRPr sz="1400"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Larger display for digital advertising</a:t>
            </a:r>
            <a:endParaRPr sz="1400"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Different sizing options</a:t>
            </a:r>
            <a:endParaRPr sz="1400"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Future app development for consumers/ waste companies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How much money do we need to further our product?</a:t>
            </a:r>
            <a:endParaRPr sz="1400"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In total: $750,000 for </a:t>
            </a:r>
            <a:r>
              <a:rPr lang="en" sz="1400"/>
              <a:t>starting</a:t>
            </a:r>
            <a:r>
              <a:rPr lang="en" sz="1400"/>
              <a:t> up for 20% equity</a:t>
            </a:r>
            <a:endParaRPr sz="1400"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Manufacturing the ideal prototype</a:t>
            </a:r>
            <a:endParaRPr sz="1400"/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 sz="1400"/>
              <a:t>Compactor: $10,000 ( $3000 per compactor device)</a:t>
            </a:r>
            <a:endParaRPr sz="1400"/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 sz="1400"/>
              <a:t>Large E-ink Display:  $2000  (Profit 2k-7k per week)</a:t>
            </a:r>
            <a:endParaRPr sz="1400"/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 sz="1400"/>
              <a:t>App development: $150,000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0"/>
          <p:cNvSpPr txBox="1"/>
          <p:nvPr>
            <p:ph type="title"/>
          </p:nvPr>
        </p:nvSpPr>
        <p:spPr>
          <a:xfrm>
            <a:off x="4498650" y="4303575"/>
            <a:ext cx="2337000" cy="61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Questions?</a:t>
            </a:r>
            <a:endParaRPr sz="2200"/>
          </a:p>
        </p:txBody>
      </p:sp>
      <p:sp>
        <p:nvSpPr>
          <p:cNvPr id="188" name="Google Shape;188;p20"/>
          <p:cNvSpPr txBox="1"/>
          <p:nvPr>
            <p:ph type="title"/>
          </p:nvPr>
        </p:nvSpPr>
        <p:spPr>
          <a:xfrm>
            <a:off x="926000" y="4481275"/>
            <a:ext cx="3841800" cy="61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200"/>
              <a:t>Thank </a:t>
            </a:r>
            <a:r>
              <a:rPr lang="en" sz="2200"/>
              <a:t>you for Watching!</a:t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200"/>
              <a:t> </a:t>
            </a:r>
            <a:endParaRPr sz="2200"/>
          </a:p>
        </p:txBody>
      </p:sp>
      <p:pic>
        <p:nvPicPr>
          <p:cNvPr id="189" name="Google Shape;189;p20" title="Compact Green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6000" y="945342"/>
            <a:ext cx="5510200" cy="3316996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0"/>
          <p:cNvSpPr txBox="1"/>
          <p:nvPr/>
        </p:nvSpPr>
        <p:spPr>
          <a:xfrm>
            <a:off x="586900" y="251775"/>
            <a:ext cx="2493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Prototype Demo</a:t>
            </a:r>
            <a:endParaRPr sz="24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1"/>
          <p:cNvSpPr txBox="1"/>
          <p:nvPr>
            <p:ph type="title"/>
          </p:nvPr>
        </p:nvSpPr>
        <p:spPr>
          <a:xfrm>
            <a:off x="595450" y="115050"/>
            <a:ext cx="4823100" cy="51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Market &amp; Technical Information</a:t>
            </a:r>
            <a:endParaRPr/>
          </a:p>
        </p:txBody>
      </p:sp>
      <p:sp>
        <p:nvSpPr>
          <p:cNvPr id="196" name="Google Shape;196;p21"/>
          <p:cNvSpPr txBox="1"/>
          <p:nvPr>
            <p:ph idx="1" type="body"/>
          </p:nvPr>
        </p:nvSpPr>
        <p:spPr>
          <a:xfrm>
            <a:off x="1085775" y="1209250"/>
            <a:ext cx="3269100" cy="331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Technical Details (Initial prototype):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Trash capacity: 30 gal without lid 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Size: 15.5 in * 36.5 in * 24 in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Battery Capacity : 5000 maH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Solar power rating: 6V 1W</a:t>
            </a:r>
            <a:endParaRPr sz="1400"/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/>
              <a:t>Technical Features (prototype):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Trash full Detection &amp; locking 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Smoke detection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RFID unlock 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Solar power management module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IOT compatibility </a:t>
            </a:r>
            <a:endParaRPr sz="1400"/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97" name="Google Shape;197;p21"/>
          <p:cNvSpPr txBox="1"/>
          <p:nvPr/>
        </p:nvSpPr>
        <p:spPr>
          <a:xfrm>
            <a:off x="4471125" y="490950"/>
            <a:ext cx="4464900" cy="45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Market Studies: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Current Market size: 8.11 million North America  &amp; 4  billion global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Expected growth by 2025:  12.32 million North America  &amp; 7.87 billion global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Key Trend: Rise in industrialization &amp; IOT usage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Growth strategy: Product launch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	Competition Analysis: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Major player: No Dominant player found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Others: Bigbelly Solar, Ecube, Enevo, Compology, SmartBin, Urbiotica (estimated 38 total)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Bigbelly total revenue $89 Million according to latest 10k report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Entry to Market: Easy (Less saturation &amp; Huge  market size)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Entry Factor: Need $750,000+ investments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